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70" r:id="rId4"/>
    <p:sldId id="260" r:id="rId5"/>
    <p:sldId id="276" r:id="rId6"/>
    <p:sldId id="267" r:id="rId7"/>
    <p:sldId id="271" r:id="rId8"/>
    <p:sldId id="272" r:id="rId9"/>
    <p:sldId id="273" r:id="rId10"/>
    <p:sldId id="277" r:id="rId11"/>
    <p:sldId id="279" r:id="rId12"/>
    <p:sldId id="280" r:id="rId13"/>
    <p:sldId id="278" r:id="rId14"/>
    <p:sldId id="274" r:id="rId15"/>
    <p:sldId id="275" r:id="rId16"/>
    <p:sldId id="282" r:id="rId17"/>
    <p:sldId id="283" r:id="rId18"/>
    <p:sldId id="284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DAB08-042B-4536-BC83-BD4AB47FA93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D6F1B-E1F1-4B30-A18A-C7A8C6CA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6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D6F1B-E1F1-4B30-A18A-C7A8C6CA9B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5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988025"/>
            <a:ext cx="7772400" cy="9145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806413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FF7A-0F29-4EEA-9D81-A5E98E2A18A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4F9F-28C9-438F-AF4B-BDA8F01B3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7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5736" y="274639"/>
            <a:ext cx="6491064" cy="1143000"/>
          </a:xfrm>
        </p:spPr>
        <p:txBody>
          <a:bodyPr/>
          <a:lstStyle>
            <a:lvl1pPr algn="l">
              <a:defRPr>
                <a:solidFill>
                  <a:srgbClr val="3B4A1E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5736" y="1600201"/>
            <a:ext cx="6491064" cy="4525963"/>
          </a:xfrm>
        </p:spPr>
        <p:txBody>
          <a:bodyPr/>
          <a:lstStyle>
            <a:lvl1pPr>
              <a:defRPr>
                <a:solidFill>
                  <a:srgbClr val="3B4A1E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FF7A-0F29-4EEA-9D81-A5E98E2A18A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4F9F-28C9-438F-AF4B-BDA8F01B3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94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96818"/>
            <a:ext cx="8229600" cy="4329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FF7A-0F29-4EEA-9D81-A5E98E2A18A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4F9F-28C9-438F-AF4B-BDA8F01B3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9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96818"/>
            <a:ext cx="8229600" cy="4329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FF7A-0F29-4EEA-9D81-A5E98E2A18A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4F9F-28C9-438F-AF4B-BDA8F01B3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7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8FF7A-0F29-4EEA-9D81-A5E98E2A18A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04F9F-28C9-438F-AF4B-BDA8F01B3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UIy1TzHSNQ?rel=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et.educause.edu/ir/library/pdf/ELI7002.pdf" TargetMode="External"/><Relationship Id="rId2" Type="http://schemas.openxmlformats.org/officeDocument/2006/relationships/hyperlink" Target="http://www.nea.org/home/34690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ngaging-technologies.com/classroom-clickers.html" TargetMode="External"/><Relationship Id="rId5" Type="http://schemas.openxmlformats.org/officeDocument/2006/relationships/hyperlink" Target="http://www.edweek.org/dd/articles/2009/06/17/04feedback.h02.html" TargetMode="External"/><Relationship Id="rId4" Type="http://schemas.openxmlformats.org/officeDocument/2006/relationships/hyperlink" Target="http://www.educationworld.com/a_admin/admin/admin620.s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Sk7LLf4D-8?rel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Work Smarter Not Harder: Clickers and Data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69492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Presenter: </a:t>
            </a:r>
            <a:r>
              <a:rPr lang="en-US" dirty="0" err="1" smtClean="0"/>
              <a:t>Kaija</a:t>
            </a:r>
            <a:r>
              <a:rPr lang="en-US" dirty="0" smtClean="0"/>
              <a:t> Spencer</a:t>
            </a:r>
          </a:p>
          <a:p>
            <a:r>
              <a:rPr lang="en-US" dirty="0" smtClean="0"/>
              <a:t>e20083169@dekalbschoolsga.org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133600"/>
            <a:ext cx="6491064" cy="3200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Answer </a:t>
            </a:r>
            <a:r>
              <a:rPr lang="en-US" sz="6000" dirty="0" smtClean="0"/>
              <a:t>question</a:t>
            </a:r>
          </a:p>
          <a:p>
            <a:pPr marL="0" indent="0" algn="ctr">
              <a:buNone/>
            </a:pPr>
            <a:r>
              <a:rPr lang="en-US" sz="6000" dirty="0" smtClean="0"/>
              <a:t>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203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Types of Assessments and 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Choice</a:t>
            </a:r>
          </a:p>
          <a:p>
            <a:r>
              <a:rPr lang="en-US" dirty="0" smtClean="0"/>
              <a:t>True/False or Yes/No</a:t>
            </a:r>
          </a:p>
          <a:p>
            <a:r>
              <a:rPr lang="en-US" dirty="0" smtClean="0"/>
              <a:t>Likert scale</a:t>
            </a:r>
          </a:p>
          <a:p>
            <a:r>
              <a:rPr lang="en-US" dirty="0" smtClean="0"/>
              <a:t>Numerical</a:t>
            </a:r>
          </a:p>
          <a:p>
            <a:r>
              <a:rPr lang="en-US" dirty="0" smtClean="0"/>
              <a:t>Textual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21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Create a questions that supports your content using every type of test question.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337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133600"/>
            <a:ext cx="6491064" cy="3200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Answer </a:t>
            </a:r>
            <a:r>
              <a:rPr lang="en-US" sz="6000" dirty="0" smtClean="0"/>
              <a:t>question 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483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I get started?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Tools for using Student Response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and software</a:t>
            </a:r>
          </a:p>
          <a:p>
            <a:pPr lvl="1"/>
            <a:r>
              <a:rPr lang="en-US" dirty="0" smtClean="0"/>
              <a:t>Promethean</a:t>
            </a:r>
          </a:p>
          <a:p>
            <a:pPr lvl="1"/>
            <a:r>
              <a:rPr lang="en-US" dirty="0" smtClean="0"/>
              <a:t>Elmo</a:t>
            </a:r>
          </a:p>
          <a:p>
            <a:pPr lvl="1"/>
            <a:r>
              <a:rPr lang="en-US" dirty="0" smtClean="0"/>
              <a:t>SMART technologies</a:t>
            </a:r>
          </a:p>
          <a:p>
            <a:r>
              <a:rPr lang="en-US" dirty="0" smtClean="0"/>
              <a:t>Apps</a:t>
            </a:r>
          </a:p>
          <a:p>
            <a:pPr lvl="1"/>
            <a:r>
              <a:rPr lang="en-US" dirty="0" smtClean="0"/>
              <a:t>Free</a:t>
            </a:r>
          </a:p>
          <a:p>
            <a:pPr lvl="1"/>
            <a:r>
              <a:rPr lang="en-US" dirty="0" smtClean="0"/>
              <a:t>Subscription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of Why ?</a:t>
            </a:r>
            <a:endParaRPr lang="en-US" dirty="0"/>
          </a:p>
        </p:txBody>
      </p:sp>
      <p:pic>
        <p:nvPicPr>
          <p:cNvPr id="5" name="SUIy1TzHSNQ?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1200" y="1828800"/>
            <a:ext cx="704426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7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 and Research to Support the use of Clickers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81000" y="1496532"/>
            <a:ext cx="8229600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National Education Association</a:t>
            </a:r>
          </a:p>
          <a:p>
            <a:pPr algn="l"/>
            <a:r>
              <a:rPr lang="en-US" sz="1600" dirty="0" smtClean="0"/>
              <a:t>Clickers and Classroom Dynamics</a:t>
            </a:r>
          </a:p>
          <a:p>
            <a:pPr algn="l"/>
            <a:r>
              <a:rPr lang="en-US" sz="1600" dirty="0" smtClean="0"/>
              <a:t>By Derek </a:t>
            </a:r>
            <a:r>
              <a:rPr lang="en-US" sz="1600" dirty="0" err="1" smtClean="0"/>
              <a:t>Bruff</a:t>
            </a:r>
            <a:r>
              <a:rPr lang="en-US" sz="1600" dirty="0" smtClean="0"/>
              <a:t>, Vanderbilt University</a:t>
            </a:r>
          </a:p>
          <a:p>
            <a:pPr algn="l"/>
            <a:r>
              <a:rPr lang="en-US" sz="1600" dirty="0" smtClean="0">
                <a:hlinkClick r:id="rId2"/>
              </a:rPr>
              <a:t>http://www.nea.org/home/34690.htm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err="1" smtClean="0"/>
              <a:t>Educause</a:t>
            </a:r>
            <a:r>
              <a:rPr lang="en-US" sz="1600" dirty="0" smtClean="0"/>
              <a:t> Learning Initiative</a:t>
            </a:r>
            <a:endParaRPr lang="en-US" sz="1600" dirty="0"/>
          </a:p>
          <a:p>
            <a:pPr algn="l"/>
            <a:r>
              <a:rPr lang="en-US" sz="1600" dirty="0" smtClean="0">
                <a:hlinkClick r:id="rId3"/>
              </a:rPr>
              <a:t>https://net.educause.edu/ir/library/pdf/ELI7002.pdf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Education World Connecting Educators to What works</a:t>
            </a:r>
            <a:endParaRPr lang="en-US" sz="1600" dirty="0"/>
          </a:p>
          <a:p>
            <a:pPr algn="l"/>
            <a:r>
              <a:rPr lang="en-US" sz="1600" dirty="0" smtClean="0">
                <a:hlinkClick r:id="rId4"/>
              </a:rPr>
              <a:t>http://www.educationworld.com/a_admin/admin/admin620.shtml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Education Week</a:t>
            </a:r>
          </a:p>
          <a:p>
            <a:pPr algn="l"/>
            <a:r>
              <a:rPr lang="en-US" sz="1600" dirty="0" smtClean="0">
                <a:hlinkClick r:id="rId5"/>
              </a:rPr>
              <a:t>http://www.edweek.org/dd/articles/2009/06/17/04feedback.h02.html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Engaging Technologies</a:t>
            </a:r>
          </a:p>
          <a:p>
            <a:pPr algn="l"/>
            <a:r>
              <a:rPr lang="en-US" sz="1600" dirty="0" smtClean="0">
                <a:hlinkClick r:id="rId6"/>
              </a:rPr>
              <a:t>http://www.engaging-technologies.com/classroom-clickers.html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68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133600"/>
            <a:ext cx="6491064" cy="3200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Answer </a:t>
            </a:r>
            <a:r>
              <a:rPr lang="en-US" sz="6000" dirty="0" smtClean="0"/>
              <a:t>question </a:t>
            </a:r>
          </a:p>
          <a:p>
            <a:pPr marL="0" indent="0" algn="ctr">
              <a:buNone/>
            </a:pPr>
            <a:r>
              <a:rPr lang="en-US" sz="6000" dirty="0" smtClean="0"/>
              <a:t>5 - 9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370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907337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clickers? / clicker alternatives</a:t>
            </a:r>
          </a:p>
          <a:p>
            <a:r>
              <a:rPr lang="en-US" dirty="0" smtClean="0"/>
              <a:t>How clickers support TKEYS </a:t>
            </a:r>
          </a:p>
          <a:p>
            <a:r>
              <a:rPr lang="en-US" dirty="0" smtClean="0"/>
              <a:t>Effective use of clickers in the classroom</a:t>
            </a:r>
          </a:p>
          <a:p>
            <a:pPr lvl="1"/>
            <a:r>
              <a:rPr lang="en-US" dirty="0" smtClean="0"/>
              <a:t>Different uses and methods</a:t>
            </a:r>
          </a:p>
          <a:p>
            <a:r>
              <a:rPr lang="en-US" dirty="0" smtClean="0"/>
              <a:t>Research</a:t>
            </a:r>
          </a:p>
          <a:p>
            <a:r>
              <a:rPr lang="en-US" dirty="0" smtClean="0"/>
              <a:t>Question and Answer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5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Clickers?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724400" y="1796818"/>
            <a:ext cx="3962400" cy="4329345"/>
          </a:xfrm>
        </p:spPr>
        <p:txBody>
          <a:bodyPr>
            <a:normAutofit/>
          </a:bodyPr>
          <a:lstStyle/>
          <a:p>
            <a:r>
              <a:rPr lang="en-US" dirty="0" smtClean="0"/>
              <a:t>Any portable handheld devices that allows instant feedback to questions pose to an audience.</a:t>
            </a:r>
          </a:p>
          <a:p>
            <a:pPr lvl="1"/>
            <a:r>
              <a:rPr lang="en-US" dirty="0" smtClean="0"/>
              <a:t>Which includes IOS and Android apps for mobile devices and web-based sites.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1743075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68588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0" b="89602" l="2857" r="8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2" y="1905000"/>
            <a:ext cx="10668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793" l="3175" r="93016">
                        <a14:foregroundMark x1="20635" y1="67519" x2="20635" y2="73146"/>
                        <a14:foregroundMark x1="79048" y1="71611" x2="75556" y2="77238"/>
                        <a14:foregroundMark x1="77460" y1="27366" x2="75556" y2="16368"/>
                        <a14:foregroundMark x1="68254" y1="23274" x2="67619" y2="14066"/>
                        <a14:foregroundMark x1="31429" y1="27366" x2="32698" y2="12276"/>
                        <a14:foregroundMark x1="47302" y1="7417" x2="62540" y2="8696"/>
                        <a14:foregroundMark x1="23492" y1="13811" x2="29206" y2="7673"/>
                        <a14:foregroundMark x1="29841" y1="7673" x2="38095" y2="5371"/>
                        <a14:foregroundMark x1="75556" y1="16368" x2="70476" y2="9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3324">
            <a:off x="2124075" y="3886200"/>
            <a:ext cx="19208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8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4" name="kSk7LLf4D-8?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1200" y="1676400"/>
            <a:ext cx="704426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133600"/>
            <a:ext cx="6491064" cy="3200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Please login and answer </a:t>
            </a:r>
            <a:r>
              <a:rPr lang="en-US" sz="6000" dirty="0" smtClean="0"/>
              <a:t>questions 1 and 2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82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608548"/>
            <a:ext cx="2057400" cy="75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6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800600"/>
            <a:ext cx="7772400" cy="838199"/>
          </a:xfrm>
        </p:spPr>
        <p:txBody>
          <a:bodyPr/>
          <a:lstStyle/>
          <a:p>
            <a:r>
              <a:rPr lang="en-US" dirty="0" smtClean="0"/>
              <a:t>How can Clickers support TKES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/>
              <a:t>TKES Standard 3:  Instructional Strategies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The teacher promotes student learning by using research-based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instructional </a:t>
            </a:r>
            <a:r>
              <a:rPr lang="en-US" sz="2000" dirty="0"/>
              <a:t>strategies relevant to the content to engage students in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active </a:t>
            </a:r>
            <a:r>
              <a:rPr lang="en-US" sz="2000" dirty="0"/>
              <a:t>learning and to facilitate the students’ acquisition of key knowledge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/>
              <a:t>skills.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0" y="1796818"/>
            <a:ext cx="4114800" cy="432934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Utilizes research-based strategies and resources:</a:t>
            </a:r>
            <a:endParaRPr lang="en-US" sz="3200" dirty="0"/>
          </a:p>
          <a:p>
            <a:pPr lvl="1"/>
            <a:r>
              <a:rPr lang="en-US" b="1" dirty="0"/>
              <a:t>Questioning</a:t>
            </a:r>
            <a:r>
              <a:rPr lang="en-US" dirty="0"/>
              <a:t> – planned and purposeful, use open and closed questions, use wait time, high and low-level (factual, inferential, evaluative) questions, follow-up questions (How did you know that?), conduct research and surveys</a:t>
            </a:r>
            <a:endParaRPr lang="en-US" sz="2800" dirty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050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Recall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Conceptual Understanding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Application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Critical thinking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Student Perspective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Confidence Level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Monitoring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/>
              <a:t>TKES Standard 3:  Instructional Strategies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The teacher promotes student learning by using research-based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instructional </a:t>
            </a:r>
            <a:r>
              <a:rPr lang="en-US" sz="2000" dirty="0"/>
              <a:t>strategies relevant to the content to engage students in </a:t>
            </a:r>
            <a:br>
              <a:rPr lang="en-US" sz="2000" dirty="0"/>
            </a:br>
            <a:r>
              <a:rPr lang="en-US" sz="2000" dirty="0" smtClean="0"/>
              <a:t>active </a:t>
            </a:r>
            <a:r>
              <a:rPr lang="en-US" sz="2000" dirty="0"/>
              <a:t>learning and to facilitate the students’ acquisition of key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knowledge </a:t>
            </a:r>
            <a:r>
              <a:rPr lang="en-US" sz="2000" dirty="0"/>
              <a:t>and skills.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724400" y="1796818"/>
            <a:ext cx="3962400" cy="4527782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Utilizes research-based strategies and resources:</a:t>
            </a:r>
            <a:endParaRPr lang="en-US" sz="3200" dirty="0"/>
          </a:p>
          <a:p>
            <a:pPr lvl="1"/>
            <a:r>
              <a:rPr lang="en-US" b="1" dirty="0" smtClean="0"/>
              <a:t>Giving </a:t>
            </a:r>
            <a:r>
              <a:rPr lang="en-US" b="1" dirty="0"/>
              <a:t>Feedback </a:t>
            </a:r>
            <a:r>
              <a:rPr lang="en-US" dirty="0"/>
              <a:t>– be affirming, informative, guiding, descriptive, evaluative, verbal and non-verbal, spoken and written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209800"/>
            <a:ext cx="4038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Discuss Responses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Charts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Reports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Device Response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Conferences (with student or parent)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TKES Standard 5:  Assessment Strategies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The teacher systematically chooses a variety of diagnostic, formative,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and </a:t>
            </a:r>
            <a:r>
              <a:rPr lang="en-US" sz="1800" dirty="0"/>
              <a:t>summative assessment strategies and instruments that are valid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and </a:t>
            </a:r>
            <a:r>
              <a:rPr lang="en-US" sz="1800" dirty="0"/>
              <a:t>appropriate for the content and student population. 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expectations of a data driven classroom…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100" dirty="0"/>
              <a:t>Aligns assessments with the curriculum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100" dirty="0"/>
              <a:t>Uses diagnostic assessments to ascertain students’ strengths, weaknesses, knowledge, or skills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100" dirty="0"/>
              <a:t>Uses formative assessments to adjust and modify teaching practices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100" dirty="0"/>
              <a:t>Uses summative assessments to determine student attainment of the standards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100" dirty="0"/>
              <a:t>Sets goals with students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100" dirty="0"/>
              <a:t>Monitors progress of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3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228</Template>
  <TotalTime>2924</TotalTime>
  <Words>391</Words>
  <Application>Microsoft Office PowerPoint</Application>
  <PresentationFormat>On-screen Show (4:3)</PresentationFormat>
  <Paragraphs>87</Paragraphs>
  <Slides>19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228</vt:lpstr>
      <vt:lpstr>Work Smarter Not Harder: Clickers and Data</vt:lpstr>
      <vt:lpstr>Agenda</vt:lpstr>
      <vt:lpstr>What are Clickers?</vt:lpstr>
      <vt:lpstr>Why?</vt:lpstr>
      <vt:lpstr>Your Turn!</vt:lpstr>
      <vt:lpstr>How can Clickers support TKES</vt:lpstr>
      <vt:lpstr>TKES Standard 3:  Instructional Strategies  The teacher promotes student learning by using research-based  instructional strategies relevant to the content to engage students in  active learning and to facilitate the students’ acquisition of key knowledge  and skills.  </vt:lpstr>
      <vt:lpstr>TKES Standard 3:  Instructional Strategies  The teacher promotes student learning by using research-based  instructional strategies relevant to the content to engage students in  active learning and to facilitate the students’ acquisition of key  knowledge and skills.  </vt:lpstr>
      <vt:lpstr>TKES Standard 5:  Assessment Strategies  The teacher systematically chooses a variety of diagnostic, formative,  and summative assessment strategies and instruments that are valid  and appropriate for the content and student population.  </vt:lpstr>
      <vt:lpstr>Your Turn!</vt:lpstr>
      <vt:lpstr>Types of Assessments and  Results</vt:lpstr>
      <vt:lpstr>Your Turn!</vt:lpstr>
      <vt:lpstr>Your Turn!</vt:lpstr>
      <vt:lpstr>How do I get started?</vt:lpstr>
      <vt:lpstr>Tools for using Student Response Devices</vt:lpstr>
      <vt:lpstr>Reminder of Why ?</vt:lpstr>
      <vt:lpstr>References and Research to Support the use of Clickers</vt:lpstr>
      <vt:lpstr>Your Turn!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Smarter Not Harder: Clickers and Data</dc:title>
  <dc:creator>K Spencer</dc:creator>
  <cp:lastModifiedBy>K Spencer</cp:lastModifiedBy>
  <cp:revision>26</cp:revision>
  <dcterms:created xsi:type="dcterms:W3CDTF">2015-06-24T19:52:03Z</dcterms:created>
  <dcterms:modified xsi:type="dcterms:W3CDTF">2015-09-17T12:19:40Z</dcterms:modified>
</cp:coreProperties>
</file>